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35" r:id="rId2"/>
    <p:sldId id="337" r:id="rId3"/>
    <p:sldId id="340" r:id="rId4"/>
    <p:sldId id="257" r:id="rId5"/>
    <p:sldId id="314" r:id="rId6"/>
    <p:sldId id="341" r:id="rId7"/>
    <p:sldId id="342" r:id="rId8"/>
    <p:sldId id="343" r:id="rId9"/>
    <p:sldId id="347" r:id="rId10"/>
    <p:sldId id="345" r:id="rId11"/>
    <p:sldId id="344" r:id="rId12"/>
    <p:sldId id="338" r:id="rId13"/>
    <p:sldId id="346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E4E4"/>
    <a:srgbClr val="996633"/>
    <a:srgbClr val="33CC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4" autoAdjust="0"/>
    <p:restoredTop sz="94709" autoAdjust="0"/>
  </p:normalViewPr>
  <p:slideViewPr>
    <p:cSldViewPr>
      <p:cViewPr varScale="1">
        <p:scale>
          <a:sx n="110" d="100"/>
          <a:sy n="110" d="100"/>
        </p:scale>
        <p:origin x="-160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70D4F-E973-47E0-B2A3-AE79F5145BA0}" type="datetimeFigureOut">
              <a:rPr lang="ru-RU" smtClean="0"/>
              <a:pPr/>
              <a:t>10.07.2020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9AE09A-F77A-4DF1-9C50-811F827033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01240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Dmitriy\Рабочий стол\20130424_2_Nesterov.jpg"/>
          <p:cNvPicPr/>
          <p:nvPr/>
        </p:nvPicPr>
        <p:blipFill>
          <a:blip r:embed="rId2"/>
          <a:srcRect b="15718"/>
          <a:stretch>
            <a:fillRect/>
          </a:stretch>
        </p:blipFill>
        <p:spPr bwMode="auto">
          <a:xfrm>
            <a:off x="-990600" y="0"/>
            <a:ext cx="1028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 fontScale="90000"/>
          </a:bodyPr>
          <a:lstStyle/>
          <a:p>
            <a:r>
              <a:rPr lang="ru-RU" sz="31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так живи, как хочется, а так </a:t>
            </a:r>
            <a:br>
              <a:rPr lang="ru-RU" sz="31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живи, как Бог велит.</a:t>
            </a:r>
            <a:br>
              <a:rPr lang="ru-RU" sz="31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Народная поговорка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792162"/>
          </a:xfrm>
        </p:spPr>
        <p:txBody>
          <a:bodyPr>
            <a:noAutofit/>
          </a:bodyPr>
          <a:lstStyle/>
          <a:p>
            <a:pPr algn="r"/>
            <a:r>
              <a:rPr lang="ru-RU" sz="2400" i="1" dirty="0" smtClean="0"/>
              <a:t>Нечему пчелу учить, сама всякого человека научит.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Русская народная поговорка</a:t>
            </a:r>
            <a:endParaRPr lang="ru-RU" sz="2400" dirty="0"/>
          </a:p>
        </p:txBody>
      </p:sp>
      <p:pic>
        <p:nvPicPr>
          <p:cNvPr id="4" name="Рисунок 3" descr="https://s011.radikal.ru/i316/1508/95/c585273ab03c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3581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s002.radikal.ru/i198/1008/d4/22cff61ec754t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2286000"/>
            <a:ext cx="5410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i4.stat01.com/1/8834/88339588/075a3e/zosima-i-savvatij-soloveckie-kopiya-starinnoj-ikony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1143000"/>
            <a:ext cx="42672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:\Documents and Settings\Dmitriy\Рабочий стол\20130424_2_Nesterov.jpg"/>
          <p:cNvPicPr/>
          <p:nvPr/>
        </p:nvPicPr>
        <p:blipFill>
          <a:blip r:embed="rId2"/>
          <a:srcRect b="15718"/>
          <a:stretch>
            <a:fillRect/>
          </a:stretch>
        </p:blipFill>
        <p:spPr bwMode="auto">
          <a:xfrm>
            <a:off x="-990600" y="0"/>
            <a:ext cx="1028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95600"/>
            <a:ext cx="8229600" cy="1143000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Тема 4. Святое творение</a:t>
            </a:r>
            <a:endParaRPr lang="ru-RU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4648200"/>
            <a:ext cx="7772400" cy="17526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Вы узнали?</a:t>
            </a:r>
          </a:p>
          <a:p>
            <a:pPr lvl="0"/>
            <a:r>
              <a:rPr lang="ru-RU" sz="3600" b="1" dirty="0" smtClean="0">
                <a:solidFill>
                  <a:schemeClr val="bg1"/>
                </a:solidFill>
              </a:rPr>
              <a:t>от кого произошел человек,</a:t>
            </a:r>
          </a:p>
          <a:p>
            <a:pPr lvl="0"/>
            <a:r>
              <a:rPr lang="ru-RU" sz="3600" b="1" dirty="0" smtClean="0">
                <a:solidFill>
                  <a:schemeClr val="bg1"/>
                </a:solidFill>
              </a:rPr>
              <a:t>почему обезьяне не нужен ум философа,</a:t>
            </a:r>
          </a:p>
          <a:p>
            <a:pPr lvl="0"/>
            <a:r>
              <a:rPr lang="ru-RU" sz="3600" b="1" dirty="0" smtClean="0">
                <a:solidFill>
                  <a:schemeClr val="bg1"/>
                </a:solidFill>
              </a:rPr>
              <a:t>когда человек теряет подобие Божие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14800" y="154675"/>
            <a:ext cx="45720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vi-VN" sz="4800" b="1" dirty="0">
                <a:solidFill>
                  <a:srgbClr val="E4E4E4"/>
                </a:solidFill>
                <a:latin typeface="Candara" pitchFamily="34" charset="0"/>
              </a:rPr>
              <a:t>Ане́сти</a:t>
            </a:r>
            <a:endParaRPr lang="ru-RU" sz="4800" b="1" dirty="0">
              <a:solidFill>
                <a:srgbClr val="E4E4E4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Dmitriy\Рабочий стол\20130424_2_Nesterov.jpg"/>
          <p:cNvPicPr/>
          <p:nvPr/>
        </p:nvPicPr>
        <p:blipFill>
          <a:blip r:embed="rId2"/>
          <a:srcRect b="15718"/>
          <a:stretch>
            <a:fillRect/>
          </a:stretch>
        </p:blipFill>
        <p:spPr bwMode="auto">
          <a:xfrm>
            <a:off x="-990600" y="0"/>
            <a:ext cx="1028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 fontScale="90000"/>
          </a:bodyPr>
          <a:lstStyle/>
          <a:p>
            <a:r>
              <a:rPr lang="ru-RU" sz="31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так живи, как хочется, а так </a:t>
            </a:r>
            <a:br>
              <a:rPr lang="ru-RU" sz="31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живи, как Бог велит.</a:t>
            </a:r>
            <a:br>
              <a:rPr lang="ru-RU" sz="31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Народная поговорка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96633"/>
          </a:solidFill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Повторение: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Как переводится слово «вкупе»?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Почему Ева съела запретный плод?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Что такое «</a:t>
            </a:r>
            <a:r>
              <a:rPr lang="ru-RU" b="1" dirty="0" err="1" smtClean="0"/>
              <a:t>глаголати</a:t>
            </a:r>
            <a:r>
              <a:rPr lang="ru-RU" b="1" dirty="0" smtClean="0"/>
              <a:t>»?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Скажи по-церковнославянски «голубка»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Что такое «выну» по-церковнославянски?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Что делал Бог в 7 день? 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Когда отмечается день памяти Веры, надежды и Любови?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Как переводится слово «</a:t>
            </a:r>
            <a:r>
              <a:rPr lang="ru-RU" b="1" dirty="0" err="1" smtClean="0"/>
              <a:t>взбранный</a:t>
            </a:r>
            <a:r>
              <a:rPr lang="ru-RU" b="1" dirty="0" smtClean="0"/>
              <a:t>»?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Когда отмечается память </a:t>
            </a:r>
            <a:r>
              <a:rPr lang="ru-RU" b="1" dirty="0" err="1" smtClean="0"/>
              <a:t>прп.Сергия</a:t>
            </a:r>
            <a:r>
              <a:rPr lang="ru-RU" b="1" dirty="0" smtClean="0"/>
              <a:t> Радонежского?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Скажи по-церковнославянски «великий, большой»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Как появилось «</a:t>
            </a:r>
            <a:r>
              <a:rPr lang="ru-RU" b="1" dirty="0" err="1" smtClean="0"/>
              <a:t>Трисвятое</a:t>
            </a:r>
            <a:r>
              <a:rPr lang="ru-RU" b="1" dirty="0" smtClean="0"/>
              <a:t>»?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Что значит слово «горний»?</a:t>
            </a:r>
          </a:p>
          <a:p>
            <a:pPr marL="514350" indent="-514350">
              <a:buNone/>
            </a:pPr>
            <a:endParaRPr lang="ru-RU" b="1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96633"/>
          </a:solidFill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Дни творения мира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5562600" cy="51054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Свет. День и ночь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Видимое небо</a:t>
            </a:r>
            <a:r>
              <a:rPr lang="en-US" b="1" dirty="0" smtClean="0"/>
              <a:t> - </a:t>
            </a:r>
            <a:r>
              <a:rPr lang="ru-RU" b="1" dirty="0" smtClean="0"/>
              <a:t>твердь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Сушу и моря. Растения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Солнце. Луну. Звезды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Рыб, птиц, насекомых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Зверей. Людей</a:t>
            </a:r>
          </a:p>
          <a:p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76400" y="5105400"/>
            <a:ext cx="5867400" cy="1600200"/>
          </a:xfrm>
          <a:prstGeom prst="rect">
            <a:avLst/>
          </a:prstGeom>
          <a:solidFill>
            <a:srgbClr val="532401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3600" b="1" dirty="0" smtClean="0">
                <a:solidFill>
                  <a:schemeClr val="bg1"/>
                </a:solidFill>
              </a:rPr>
              <a:t>Как появились люди? </a:t>
            </a:r>
            <a:endParaRPr lang="ru-RU" sz="36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studfiles.net/html/16042/374/html_NgdiwbYrRn.gwXz/htmlconvd-uou5S221x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9144000" cy="60864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9600" b="1" dirty="0" smtClean="0"/>
              <a:t>?</a:t>
            </a:r>
            <a:endParaRPr lang="ru-RU" sz="96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  <a:solidFill>
            <a:srgbClr val="996633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Зачем обезьяне ум философа?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38200" y="2743200"/>
            <a:ext cx="7467600" cy="3124200"/>
          </a:xfrm>
          <a:prstGeom prst="rect">
            <a:avLst/>
          </a:prstGeom>
          <a:solidFill>
            <a:srgbClr val="532401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найденные более-менее хорошо сохранившиеся останки «промежуточного звена между обезьяной и человеком» принадлежат либо обычным вымершим обезьянам, либо людям - неандертальцам и кроманьонцам.</a:t>
            </a:r>
            <a:endParaRPr lang="ru-RU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:\Documents and Settings\Dmitriy\Рабочий стол\20130424_2_Nesterov.jpg"/>
          <p:cNvPicPr/>
          <p:nvPr/>
        </p:nvPicPr>
        <p:blipFill>
          <a:blip r:embed="rId2"/>
          <a:srcRect b="15718"/>
          <a:stretch>
            <a:fillRect/>
          </a:stretch>
        </p:blipFill>
        <p:spPr bwMode="auto">
          <a:xfrm>
            <a:off x="-990600" y="0"/>
            <a:ext cx="1028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95600"/>
            <a:ext cx="8229600" cy="1143000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Тема 4. Святое творение</a:t>
            </a:r>
            <a:endParaRPr lang="ru-RU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4648200"/>
            <a:ext cx="7772400" cy="17526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Вы узнаете: </a:t>
            </a:r>
          </a:p>
          <a:p>
            <a:pPr lvl="0"/>
            <a:r>
              <a:rPr lang="ru-RU" sz="3600" b="1" dirty="0" smtClean="0">
                <a:solidFill>
                  <a:schemeClr val="bg1"/>
                </a:solidFill>
              </a:rPr>
              <a:t>от кого произошел человек,</a:t>
            </a:r>
          </a:p>
          <a:p>
            <a:pPr lvl="0"/>
            <a:r>
              <a:rPr lang="ru-RU" sz="3600" b="1" dirty="0" smtClean="0">
                <a:solidFill>
                  <a:schemeClr val="bg1"/>
                </a:solidFill>
              </a:rPr>
              <a:t>почему обезьяне не нужен ум философа,</a:t>
            </a:r>
          </a:p>
          <a:p>
            <a:pPr lvl="0"/>
            <a:r>
              <a:rPr lang="ru-RU" sz="3600" b="1" dirty="0" smtClean="0">
                <a:solidFill>
                  <a:schemeClr val="bg1"/>
                </a:solidFill>
              </a:rPr>
              <a:t>когда человек теряет подобие Божие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14800" y="0"/>
            <a:ext cx="45720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vi-VN" sz="4800" b="1" dirty="0">
                <a:solidFill>
                  <a:srgbClr val="E4E4E4"/>
                </a:solidFill>
                <a:latin typeface="Candara" pitchFamily="34" charset="0"/>
              </a:rPr>
              <a:t>Ане́сти</a:t>
            </a:r>
            <a:endParaRPr lang="ru-RU" sz="4800" b="1" dirty="0">
              <a:solidFill>
                <a:srgbClr val="E4E4E4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96633"/>
          </a:solidFill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Сотворение человека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5105400"/>
          </a:xfrm>
        </p:spPr>
        <p:txBody>
          <a:bodyPr>
            <a:normAutofit/>
          </a:bodyPr>
          <a:lstStyle/>
          <a:p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http://visokie-belie-prishelci.ru/wp-content/uploads/2015/08/1366488736121120130418v20.53.57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590293"/>
            <a:ext cx="7086600" cy="526770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524000" y="5105400"/>
            <a:ext cx="5867400" cy="1600200"/>
          </a:xfrm>
          <a:prstGeom prst="rect">
            <a:avLst/>
          </a:prstGeom>
          <a:solidFill>
            <a:srgbClr val="532401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3600" b="1" dirty="0" smtClean="0">
                <a:solidFill>
                  <a:schemeClr val="bg1"/>
                </a:solidFill>
              </a:rPr>
              <a:t>Можно ли первозданного человека назвать святым? </a:t>
            </a:r>
            <a:endParaRPr lang="ru-RU" sz="36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96633"/>
          </a:solidFill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Человек – помощник Бога на Земле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http://www.pravoslavie.ru/sas/image/102658/265861.b.jpg"/>
          <p:cNvPicPr/>
          <p:nvPr/>
        </p:nvPicPr>
        <p:blipFill>
          <a:blip r:embed="rId2"/>
          <a:srcRect b="6873"/>
          <a:stretch>
            <a:fillRect/>
          </a:stretch>
        </p:blipFill>
        <p:spPr bwMode="auto">
          <a:xfrm>
            <a:off x="0" y="1981200"/>
            <a:ext cx="9144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8674" name="Picture 2" descr="https://hram-chg.ru/wp-content/uploads/2016/03/Izgnanie-Adama-i-Evyi-iz-Raya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584664"/>
            <a:ext cx="7543800" cy="5273336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  <a:solidFill>
            <a:srgbClr val="996633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Изгнание из рая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76400" y="5105400"/>
            <a:ext cx="5867400" cy="1600200"/>
          </a:xfrm>
          <a:prstGeom prst="rect">
            <a:avLst/>
          </a:prstGeom>
          <a:solidFill>
            <a:srgbClr val="532401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3600" b="1" dirty="0" smtClean="0">
                <a:solidFill>
                  <a:schemeClr val="bg1"/>
                </a:solidFill>
              </a:rPr>
              <a:t>Что потеряли люди? </a:t>
            </a:r>
            <a:endParaRPr lang="ru-RU" sz="36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www.tretyakovgallery.ru/upload/iblock/cec/cecdac41ce11013c2a6e1b127d1d8f2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600200"/>
            <a:ext cx="4343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  <a:solidFill>
            <a:srgbClr val="996633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Возможно ли восстановление святости и общения с Богом?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Рисунок 5" descr="C:\Documents and Settings\Dmitriy\Рабочий стол\20130424_2_Nesterov.jpg"/>
          <p:cNvPicPr/>
          <p:nvPr/>
        </p:nvPicPr>
        <p:blipFill>
          <a:blip r:embed="rId3"/>
          <a:srcRect b="15718"/>
          <a:stretch>
            <a:fillRect/>
          </a:stretch>
        </p:blipFill>
        <p:spPr bwMode="auto">
          <a:xfrm>
            <a:off x="-2667000" y="1600200"/>
            <a:ext cx="7391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914400" y="4343400"/>
            <a:ext cx="7315200" cy="2362200"/>
          </a:xfrm>
          <a:prstGeom prst="rect">
            <a:avLst/>
          </a:prstGeom>
          <a:solidFill>
            <a:srgbClr val="532401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3600" b="1" dirty="0" smtClean="0">
                <a:solidFill>
                  <a:schemeClr val="bg1"/>
                </a:solidFill>
              </a:rPr>
              <a:t>Преподобный – это подобный Богу. Значит в нём восстановлено потерянное Адамом Подобие Божие</a:t>
            </a:r>
            <a:endParaRPr lang="ru-RU" sz="36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www.bagira.guru/images/joomgallery/originals/religiya_51/monastiri_29/foto_svyato-troickaya_sergieva_lavra_interesnie_fakti_20190908_1728200545.jpg"/>
          <p:cNvPicPr/>
          <p:nvPr/>
        </p:nvPicPr>
        <p:blipFill>
          <a:blip r:embed="rId2" cstate="print">
            <a:lum bright="10000" contrast="-10000"/>
          </a:blip>
          <a:srcRect/>
          <a:stretch>
            <a:fillRect/>
          </a:stretch>
        </p:blipFill>
        <p:spPr bwMode="auto">
          <a:xfrm>
            <a:off x="0" y="0"/>
            <a:ext cx="99822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Троице-Сергиева лавра и архимандрит Кирилл Павлов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s://eparhia-saratov.ru/Content/Photos/284233.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2286000"/>
            <a:ext cx="2912745" cy="4191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https://ethnomir.ru/upload/medialibrary/920/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4038600"/>
            <a:ext cx="4724400" cy="24291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1649</TotalTime>
  <Words>275</Words>
  <Application>Microsoft Office PowerPoint</Application>
  <PresentationFormat>Экран (4:3)</PresentationFormat>
  <Paragraphs>47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Не так живи, как хочется, а так  живи, как Бог велит. Народная поговорка </vt:lpstr>
      <vt:lpstr>Дни творения мира</vt:lpstr>
      <vt:lpstr>Слайд 3</vt:lpstr>
      <vt:lpstr>Тема 4. Святое творение</vt:lpstr>
      <vt:lpstr>Сотворение человека</vt:lpstr>
      <vt:lpstr>Человек – помощник Бога на Земле</vt:lpstr>
      <vt:lpstr>Слайд 7</vt:lpstr>
      <vt:lpstr>Слайд 8</vt:lpstr>
      <vt:lpstr>Троице-Сергиева лавра и архимандрит Кирилл Павлов</vt:lpstr>
      <vt:lpstr>Нечему пчелу учить, сама всякого человека научит. Русская народная поговорка</vt:lpstr>
      <vt:lpstr>Тема 4. Святое творение</vt:lpstr>
      <vt:lpstr>Не так живи, как хочется, а так  живи, как Бог велит. Народная поговорка </vt:lpstr>
      <vt:lpstr>Повторение: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ГИДРОСФЕРА</dc:title>
  <cp:lastModifiedBy>Admin</cp:lastModifiedBy>
  <cp:revision>177</cp:revision>
  <dcterms:modified xsi:type="dcterms:W3CDTF">2020-07-10T13:41:57Z</dcterms:modified>
</cp:coreProperties>
</file>