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401" r:id="rId2"/>
    <p:sldId id="364" r:id="rId3"/>
    <p:sldId id="400" r:id="rId4"/>
    <p:sldId id="389" r:id="rId5"/>
    <p:sldId id="369" r:id="rId6"/>
    <p:sldId id="384" r:id="rId7"/>
    <p:sldId id="402" r:id="rId8"/>
    <p:sldId id="385" r:id="rId9"/>
    <p:sldId id="404" r:id="rId10"/>
    <p:sldId id="406" r:id="rId11"/>
    <p:sldId id="403" r:id="rId12"/>
    <p:sldId id="407" r:id="rId1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8E55"/>
    <a:srgbClr val="996633"/>
    <a:srgbClr val="33CC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555" autoAdjust="0"/>
    <p:restoredTop sz="94713" autoAdjust="0"/>
  </p:normalViewPr>
  <p:slideViewPr>
    <p:cSldViewPr>
      <p:cViewPr>
        <p:scale>
          <a:sx n="87" d="100"/>
          <a:sy n="87" d="100"/>
        </p:scale>
        <p:origin x="-2292" y="-4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B70D4F-E973-47E0-B2A3-AE79F5145BA0}" type="datetimeFigureOut">
              <a:rPr lang="ru-RU" smtClean="0"/>
              <a:pPr/>
              <a:t>12.06.2021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9AE09A-F77A-4DF1-9C50-811F827033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04233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www.dmdonskoy.ru/sites/default/files/field/image-page/kreshchenie_2018_3.jpg"/>
          <p:cNvPicPr>
            <a:picLocks noChangeAspect="1" noChangeArrowheads="1"/>
          </p:cNvPicPr>
          <p:nvPr/>
        </p:nvPicPr>
        <p:blipFill>
          <a:blip r:embed="rId2">
            <a:lum bright="10000" contrast="-10000"/>
          </a:blip>
          <a:srcRect/>
          <a:stretch>
            <a:fillRect/>
          </a:stretch>
        </p:blipFill>
        <p:spPr bwMode="auto">
          <a:xfrm>
            <a:off x="0" y="-1500222"/>
            <a:ext cx="9144000" cy="1287895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4572008"/>
            <a:ext cx="8286808" cy="2428892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Послушание – блаженное состояние, </a:t>
            </a:r>
            <a:r>
              <a:rPr lang="ru-RU" sz="36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равноангельная</a:t>
            </a:r>
            <a:r>
              <a:rPr lang="ru-RU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жизнь.</a:t>
            </a: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Преподобный Антоний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Оптинский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upload.wikimedia.org/wikipedia/commons/9/99/Elokhovo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43040" y="0"/>
            <a:ext cx="5857916" cy="7929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cont.ws/uploads/pic/2017/9/%D0%91%D0%B5%D0%B7%20%D0%BD%D0%B0%D0%B7%D0%B2%D0%B0%D0%BD%D0%B8%D1%8F%20%2848%29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64" y="-214338"/>
            <a:ext cx="5143536" cy="707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85720" y="285728"/>
            <a:ext cx="8429684" cy="1143000"/>
          </a:xfrm>
          <a:prstGeom prst="rect">
            <a:avLst/>
          </a:prstGeom>
          <a:solidFill>
            <a:srgbClr val="996633">
              <a:alpha val="52000"/>
            </a:srgb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Богоявленский собор в Елохове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www.dmdonskoy.ru/sites/default/files/field/image-page/kreshchenie_2018_3.jpg"/>
          <p:cNvPicPr>
            <a:picLocks noChangeAspect="1" noChangeArrowheads="1"/>
          </p:cNvPicPr>
          <p:nvPr/>
        </p:nvPicPr>
        <p:blipFill>
          <a:blip r:embed="rId2">
            <a:lum bright="10000" contrast="-10000"/>
          </a:blip>
          <a:srcRect/>
          <a:stretch>
            <a:fillRect/>
          </a:stretch>
        </p:blipFill>
        <p:spPr bwMode="auto">
          <a:xfrm>
            <a:off x="0" y="-1500222"/>
            <a:ext cx="9144000" cy="1287895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928670"/>
            <a:ext cx="4143404" cy="1357322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Тема 14. Сила послушания</a:t>
            </a:r>
            <a:endParaRPr lang="ru-RU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533400" y="4800600"/>
            <a:ext cx="8229600" cy="1752600"/>
          </a:xfrm>
          <a:prstGeom prst="rect">
            <a:avLst/>
          </a:prstGeom>
          <a:solidFill>
            <a:schemeClr val="bg1">
              <a:lumMod val="75000"/>
              <a:alpha val="45000"/>
            </a:schemeClr>
          </a:solidFill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Вы узнали?</a:t>
            </a:r>
          </a:p>
          <a:p>
            <a:pPr lvl="0"/>
            <a:r>
              <a:rPr lang="ru-RU" sz="3200" b="1" dirty="0" smtClean="0">
                <a:solidFill>
                  <a:schemeClr val="bg1"/>
                </a:solidFill>
              </a:rPr>
              <a:t>- чем занимался Иисус в детстве,</a:t>
            </a:r>
          </a:p>
          <a:p>
            <a:pPr lvl="0"/>
            <a:r>
              <a:rPr lang="ru-RU" sz="3200" b="1" dirty="0" smtClean="0">
                <a:solidFill>
                  <a:schemeClr val="bg1"/>
                </a:solidFill>
              </a:rPr>
              <a:t>- как стать ангелом,</a:t>
            </a:r>
          </a:p>
          <a:p>
            <a:pPr lvl="0"/>
            <a:r>
              <a:rPr lang="ru-RU" sz="3200" b="1" dirty="0" smtClean="0">
                <a:solidFill>
                  <a:schemeClr val="bg1"/>
                </a:solidFill>
              </a:rPr>
              <a:t>- откуда берётся святая вода.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357950" y="285728"/>
            <a:ext cx="2552688" cy="1785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4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Ане́сти</a:t>
            </a:r>
            <a:endParaRPr lang="ru-RU" sz="48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life-sovet.ru/wp-content/uploads/2019/12/podelki-k-9-maya-svoimi-rukami-master-klass-s-foto-primerami-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35786"/>
            <a:ext cx="7096128" cy="68222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www.dmdonskoy.ru/sites/default/files/field/image-page/kreshchenie_2018_3.jpg"/>
          <p:cNvPicPr>
            <a:picLocks noChangeAspect="1" noChangeArrowheads="1"/>
          </p:cNvPicPr>
          <p:nvPr/>
        </p:nvPicPr>
        <p:blipFill>
          <a:blip r:embed="rId2">
            <a:lum bright="10000" contrast="-10000"/>
          </a:blip>
          <a:srcRect/>
          <a:stretch>
            <a:fillRect/>
          </a:stretch>
        </p:blipFill>
        <p:spPr bwMode="auto">
          <a:xfrm>
            <a:off x="0" y="-1500222"/>
            <a:ext cx="9144000" cy="1287895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928670"/>
            <a:ext cx="4143404" cy="1357322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Тема 14. Сила послушания</a:t>
            </a:r>
            <a:endParaRPr lang="ru-RU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533400" y="4800600"/>
            <a:ext cx="8229600" cy="1752600"/>
          </a:xfrm>
          <a:prstGeom prst="rect">
            <a:avLst/>
          </a:prstGeom>
          <a:solidFill>
            <a:schemeClr val="bg1">
              <a:lumMod val="75000"/>
              <a:alpha val="45000"/>
            </a:schemeClr>
          </a:solidFill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Вы узнаете:</a:t>
            </a:r>
          </a:p>
          <a:p>
            <a:pPr lvl="0"/>
            <a:r>
              <a:rPr lang="ru-RU" sz="3200" b="1" dirty="0" smtClean="0">
                <a:solidFill>
                  <a:schemeClr val="bg1"/>
                </a:solidFill>
              </a:rPr>
              <a:t>- чем занимался Иисус в детстве,</a:t>
            </a:r>
          </a:p>
          <a:p>
            <a:pPr lvl="0"/>
            <a:r>
              <a:rPr lang="ru-RU" sz="3200" b="1" dirty="0" smtClean="0">
                <a:solidFill>
                  <a:schemeClr val="bg1"/>
                </a:solidFill>
              </a:rPr>
              <a:t>- как стать ангелом,</a:t>
            </a:r>
          </a:p>
          <a:p>
            <a:pPr lvl="0"/>
            <a:r>
              <a:rPr lang="ru-RU" sz="3200" b="1" dirty="0" smtClean="0">
                <a:solidFill>
                  <a:schemeClr val="bg1"/>
                </a:solidFill>
              </a:rPr>
              <a:t>- откуда берётся святая вода.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357950" y="285728"/>
            <a:ext cx="2552688" cy="1785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4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Ане́сти</a:t>
            </a:r>
            <a:endParaRPr lang="ru-RU" sz="48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едкие иконы с elitsy.ru Икона Святое Семейство"/>
          <p:cNvPicPr/>
          <p:nvPr/>
        </p:nvPicPr>
        <p:blipFill>
          <a:blip r:embed="rId2"/>
          <a:srcRect l="3889" t="1996" r="3293" b="2178"/>
          <a:stretch>
            <a:fillRect/>
          </a:stretch>
        </p:blipFill>
        <p:spPr bwMode="auto">
          <a:xfrm>
            <a:off x="0" y="0"/>
            <a:ext cx="478631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143504" y="285728"/>
            <a:ext cx="3643306" cy="2143140"/>
          </a:xfrm>
          <a:prstGeom prst="rect">
            <a:avLst/>
          </a:prstGeom>
          <a:solidFill>
            <a:srgbClr val="996633">
              <a:alpha val="52000"/>
            </a:srgb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Каким был Иисус в детстве?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929190" y="2714620"/>
            <a:ext cx="4000528" cy="3929090"/>
          </a:xfrm>
        </p:spPr>
        <p:txBody>
          <a:bodyPr>
            <a:normAutofit fontScale="92500" lnSpcReduction="10000"/>
          </a:bodyPr>
          <a:lstStyle/>
          <a:p>
            <a:r>
              <a:rPr lang="ru-RU" b="1" i="1" dirty="0" smtClean="0"/>
              <a:t>«Бог заповедал: почитай отца и мать; и: </a:t>
            </a:r>
            <a:r>
              <a:rPr lang="ru-RU" b="1" i="1" dirty="0" err="1" smtClean="0"/>
              <a:t>злосло́вящий</a:t>
            </a:r>
            <a:r>
              <a:rPr lang="ru-RU" b="1" i="1" dirty="0" smtClean="0"/>
              <a:t> отца или мать смертью да умрет» </a:t>
            </a:r>
          </a:p>
          <a:p>
            <a:pPr algn="r">
              <a:buNone/>
            </a:pPr>
            <a:r>
              <a:rPr lang="ru-RU" dirty="0" smtClean="0"/>
              <a:t>Иисус Христос </a:t>
            </a:r>
          </a:p>
          <a:p>
            <a:pPr algn="r">
              <a:buNone/>
            </a:pPr>
            <a:r>
              <a:rPr lang="ru-RU" dirty="0" smtClean="0"/>
              <a:t>(</a:t>
            </a:r>
            <a:r>
              <a:rPr lang="ru-RU" dirty="0" err="1" smtClean="0"/>
              <a:t>Мф</a:t>
            </a:r>
            <a:r>
              <a:rPr lang="ru-RU" dirty="0" smtClean="0"/>
              <a:t>. 15, 4)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500034" y="500042"/>
            <a:ext cx="3581400" cy="5668963"/>
          </a:xfrm>
        </p:spPr>
        <p:txBody>
          <a:bodyPr>
            <a:normAutofit fontScale="92500" lnSpcReduction="20000"/>
          </a:bodyPr>
          <a:lstStyle/>
          <a:p>
            <a:r>
              <a:rPr lang="ru-RU" sz="4000" b="1" dirty="0" smtClean="0"/>
              <a:t>УОНР</a:t>
            </a:r>
          </a:p>
          <a:p>
            <a:r>
              <a:rPr lang="ru-RU" sz="4000" b="1" dirty="0" smtClean="0"/>
              <a:t>ЕЙОМСИ</a:t>
            </a:r>
          </a:p>
          <a:p>
            <a:r>
              <a:rPr lang="ru-RU" sz="4000" b="1" dirty="0" smtClean="0"/>
              <a:t>ААКСИ</a:t>
            </a:r>
          </a:p>
          <a:p>
            <a:r>
              <a:rPr lang="ru-RU" sz="4000" b="1" dirty="0" smtClean="0"/>
              <a:t>МЕНОРЧЕ</a:t>
            </a:r>
          </a:p>
          <a:p>
            <a:r>
              <a:rPr lang="ru-RU" sz="4000" b="1" dirty="0" smtClean="0"/>
              <a:t>АВНИН</a:t>
            </a:r>
          </a:p>
          <a:p>
            <a:r>
              <a:rPr lang="ru-RU" sz="4000" b="1" dirty="0" smtClean="0"/>
              <a:t>ИНИСКЯ</a:t>
            </a:r>
          </a:p>
          <a:p>
            <a:r>
              <a:rPr lang="ru-RU" sz="4000" b="1" dirty="0" smtClean="0"/>
              <a:t>ОФИСИ</a:t>
            </a:r>
          </a:p>
          <a:p>
            <a:r>
              <a:rPr lang="ru-RU" sz="4000" b="1" dirty="0" smtClean="0"/>
              <a:t>АРАМАВ</a:t>
            </a:r>
          </a:p>
          <a:p>
            <a:r>
              <a:rPr lang="ru-RU" sz="4000" b="1" dirty="0" smtClean="0"/>
              <a:t>ОЕДЕНГ</a:t>
            </a:r>
          </a:p>
          <a:p>
            <a:r>
              <a:rPr lang="ru-RU" sz="4000" b="1" dirty="0" smtClean="0"/>
              <a:t>ЛЬИРЗАИ</a:t>
            </a:r>
          </a:p>
          <a:p>
            <a:endParaRPr lang="ru-RU" sz="4000" b="1" dirty="0" smtClean="0"/>
          </a:p>
          <a:p>
            <a:endParaRPr lang="ru-RU" sz="4000" b="1" dirty="0" smtClean="0"/>
          </a:p>
          <a:p>
            <a:endParaRPr lang="ru-RU" sz="4000" b="1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https://childrenschurch.files.wordpress.com/2013/02/scan00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60648"/>
            <a:ext cx="5029200" cy="60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8257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C:\Documents and Settings\Dmitriy\Мои документы\Downloads\Thomas_Buchanan_Read_Jephthah’s_Daughter (1).jpg"/>
          <p:cNvPicPr/>
          <p:nvPr/>
        </p:nvPicPr>
        <p:blipFill>
          <a:blip r:embed="rId2">
            <a:lum bright="10000" contrast="-10000"/>
          </a:blip>
          <a:srcRect/>
          <a:stretch>
            <a:fillRect/>
          </a:stretch>
        </p:blipFill>
        <p:spPr bwMode="auto">
          <a:xfrm>
            <a:off x="0" y="-2071726"/>
            <a:ext cx="9286908" cy="12644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14282" y="428604"/>
            <a:ext cx="4500594" cy="1214446"/>
          </a:xfrm>
          <a:prstGeom prst="rect">
            <a:avLst/>
          </a:prstGeom>
          <a:solidFill>
            <a:srgbClr val="996633">
              <a:alpha val="52000"/>
            </a:srgbClr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Послушный Богу </a:t>
            </a:r>
            <a:r>
              <a:rPr kumimoji="0" lang="ru-RU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Иеффай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85720" y="285728"/>
            <a:ext cx="8429684" cy="1143000"/>
          </a:xfrm>
          <a:prstGeom prst="rect">
            <a:avLst/>
          </a:prstGeom>
          <a:solidFill>
            <a:srgbClr val="996633">
              <a:alpha val="52000"/>
            </a:srgbClr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Обеты монахов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(Труды преподобного Сергия)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Рисунок 6" descr="https://img5.goodfon.ru/original/2302x1200/4/73/nesterov-mikhail-vasilevich-trudy-prepodobnogo-sergiia-radon.jpg"/>
          <p:cNvPicPr/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1500174"/>
            <a:ext cx="9144000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0" y="4071942"/>
            <a:ext cx="4500594" cy="714380"/>
          </a:xfrm>
          <a:prstGeom prst="rect">
            <a:avLst/>
          </a:prstGeom>
          <a:solidFill>
            <a:srgbClr val="996633">
              <a:alpha val="52000"/>
            </a:srgbClr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Целомудрие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0" y="5000636"/>
            <a:ext cx="4500594" cy="714380"/>
          </a:xfrm>
          <a:prstGeom prst="rect">
            <a:avLst/>
          </a:prstGeom>
          <a:solidFill>
            <a:srgbClr val="996633">
              <a:alpha val="52000"/>
            </a:srgbClr>
          </a:solidFill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Нестяжание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0" y="5929330"/>
            <a:ext cx="4500594" cy="642966"/>
          </a:xfrm>
          <a:prstGeom prst="rect">
            <a:avLst/>
          </a:prstGeom>
          <a:solidFill>
            <a:srgbClr val="996633">
              <a:alpha val="52000"/>
            </a:srgbClr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Послушание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www.dmdonskoy.ru/sites/default/files/field/image-page/kreshchenie_2018_3.jpg"/>
          <p:cNvPicPr>
            <a:picLocks noChangeAspect="1" noChangeArrowheads="1"/>
          </p:cNvPicPr>
          <p:nvPr/>
        </p:nvPicPr>
        <p:blipFill>
          <a:blip r:embed="rId2">
            <a:lum bright="10000" contrast="-10000"/>
          </a:blip>
          <a:srcRect/>
          <a:stretch>
            <a:fillRect/>
          </a:stretch>
        </p:blipFill>
        <p:spPr bwMode="auto">
          <a:xfrm>
            <a:off x="0" y="-1500222"/>
            <a:ext cx="9144000" cy="1287895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4572008"/>
            <a:ext cx="8286808" cy="2428892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Послушание – блаженное состояние, </a:t>
            </a:r>
            <a:r>
              <a:rPr lang="ru-RU" sz="36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равноангельная</a:t>
            </a:r>
            <a:r>
              <a:rPr lang="ru-RU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жизнь.</a:t>
            </a: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Преподобный Антоний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Оптинский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Роспись северо-западного свода собора Сретенского монастыря 1707 г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43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www.dmdonskoy.ru/sites/default/files/field/image-page/kreshchenie_2018_3.jpg"/>
          <p:cNvPicPr/>
          <p:nvPr/>
        </p:nvPicPr>
        <p:blipFill>
          <a:blip r:embed="rId3" cstate="print">
            <a:lum bright="10000" contrast="-10000"/>
          </a:blip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572000" y="142852"/>
            <a:ext cx="4572000" cy="1214446"/>
          </a:xfrm>
          <a:prstGeom prst="rect">
            <a:avLst/>
          </a:prstGeom>
          <a:solidFill>
            <a:srgbClr val="996633">
              <a:alpha val="52000"/>
            </a:srgbClr>
          </a:solidFill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Крещение Господне - Богоявление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Стрелка вправо 8"/>
          <p:cNvSpPr/>
          <p:nvPr/>
        </p:nvSpPr>
        <p:spPr>
          <a:xfrm rot="1017731">
            <a:off x="256101" y="554251"/>
            <a:ext cx="1500230" cy="1000132"/>
          </a:xfrm>
          <a:prstGeom prst="rightArrow">
            <a:avLst/>
          </a:prstGeom>
          <a:solidFill>
            <a:srgbClr val="C00000">
              <a:alpha val="55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0" y="4643446"/>
            <a:ext cx="4572000" cy="1857388"/>
          </a:xfrm>
          <a:prstGeom prst="rect">
            <a:avLst/>
          </a:prstGeom>
          <a:solidFill>
            <a:srgbClr val="996633">
              <a:alpha val="52000"/>
            </a:srgbClr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Голубь на иконе – символ схождения Святого Духа, благодати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avatars.mds.yandex.net/get-pdb/1818344/10639e9a-8871-457b-b34a-6dfd0d7a0c02/s1200?webp=fals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ttps://tltepar.ru/upload/iblock/f66/f666ad3152bcb8b7a1fdb5070e58c18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2479</TotalTime>
  <Words>145</Words>
  <Application>Microsoft Office PowerPoint</Application>
  <PresentationFormat>Экран (4:3)</PresentationFormat>
  <Paragraphs>41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Office Theme</vt:lpstr>
      <vt:lpstr>Послушание – блаженное состояние, равноангельная жизнь. Преподобный Антоний Оптинский</vt:lpstr>
      <vt:lpstr>Тема 14. Сила послушания</vt:lpstr>
      <vt:lpstr>Слайд 3</vt:lpstr>
      <vt:lpstr>Слайд 4</vt:lpstr>
      <vt:lpstr>Слайд 5</vt:lpstr>
      <vt:lpstr>Слайд 6</vt:lpstr>
      <vt:lpstr>Послушание – блаженное состояние, равноангельная жизнь. Преподобный Антоний Оптинский</vt:lpstr>
      <vt:lpstr>Слайд 8</vt:lpstr>
      <vt:lpstr>Слайд 9</vt:lpstr>
      <vt:lpstr>Слайд 10</vt:lpstr>
      <vt:lpstr>Тема 14. Сила послушания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ГИДРОСФЕРА</dc:title>
  <cp:lastModifiedBy>Admin</cp:lastModifiedBy>
  <cp:revision>285</cp:revision>
  <dcterms:modified xsi:type="dcterms:W3CDTF">2021-06-12T07:04:28Z</dcterms:modified>
</cp:coreProperties>
</file>